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9" r:id="rId3"/>
    <p:sldId id="260" r:id="rId4"/>
    <p:sldId id="261" r:id="rId5"/>
    <p:sldId id="262" r:id="rId6"/>
    <p:sldId id="263" r:id="rId7"/>
    <p:sldId id="264" r:id="rId8"/>
    <p:sldId id="265" r:id="rId9"/>
    <p:sldId id="266" r:id="rId10"/>
    <p:sldId id="276" r:id="rId11"/>
    <p:sldId id="267" r:id="rId12"/>
    <p:sldId id="268" r:id="rId13"/>
    <p:sldId id="269" r:id="rId14"/>
    <p:sldId id="270" r:id="rId15"/>
    <p:sldId id="271"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7D58C8-447E-48A0-BD57-F1517E3967E4}" type="datetimeFigureOut">
              <a:rPr lang="en-IN" smtClean="0"/>
              <a:pPr/>
              <a:t>24-11-2020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2FCEA9-83E1-4A98-92CC-0C70C73DEC77}" type="slidenum">
              <a:rPr lang="en-IN" smtClean="0"/>
              <a:pPr/>
              <a:t>‹#›</a:t>
            </a:fld>
            <a:endParaRPr lang="en-IN"/>
          </a:p>
        </p:txBody>
      </p:sp>
    </p:spTree>
    <p:extLst>
      <p:ext uri="{BB962C8B-B14F-4D97-AF65-F5344CB8AC3E}">
        <p14:creationId xmlns:p14="http://schemas.microsoft.com/office/powerpoint/2010/main" val="1827229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EA27C68-DB52-480B-AE0E-0C8E12584A73}"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B9F3E9-FC76-4D95-9DF0-6CFB66A5E647}" type="datetime1">
              <a:rPr lang="en-US" smtClean="0">
                <a:solidFill>
                  <a:prstClr val="black">
                    <a:tint val="75000"/>
                  </a:prstClr>
                </a:solidFill>
              </a:rPr>
              <a:pPr/>
              <a:t>11/24/2020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628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0687B-A8CF-462C-B070-A9C81B9D0739}" type="datetime1">
              <a:rPr lang="en-US" smtClean="0">
                <a:solidFill>
                  <a:prstClr val="black">
                    <a:tint val="75000"/>
                  </a:prstClr>
                </a:solidFill>
              </a:rPr>
              <a:pPr/>
              <a:t>11/24/2020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8015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DBB9C-A0BA-484F-81F7-3DF04176CA1D}" type="datetime1">
              <a:rPr lang="en-US" smtClean="0">
                <a:solidFill>
                  <a:prstClr val="black">
                    <a:tint val="75000"/>
                  </a:prstClr>
                </a:solidFill>
              </a:rPr>
              <a:pPr/>
              <a:t>11/24/2020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253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fld id="{5FC9CE30-4E77-469E-82BF-17FA392AD631}" type="datetime1">
              <a:rPr lang="en-US" smtClean="0">
                <a:solidFill>
                  <a:prstClr val="black">
                    <a:tint val="75000"/>
                  </a:prstClr>
                </a:solidFill>
              </a:rPr>
              <a:pPr/>
              <a:t>11/24/2020</a:t>
            </a:fld>
            <a:endParaRPr lang="en-US">
              <a:solidFill>
                <a:prstClr val="black">
                  <a:tint val="75000"/>
                </a:prstClr>
              </a:solidFill>
            </a:endParaRPr>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430476BF-DD56-4C71-AF05-46AC81113DE2}" type="slidenum">
              <a:rPr lang="en-US">
                <a:solidFill>
                  <a:prstClr val="black">
                    <a:tint val="75000"/>
                  </a:prstClr>
                </a:solidFill>
              </a:rPr>
              <a:pPr/>
              <a:t>‹#›</a:t>
            </a:fld>
            <a:endParaRPr lang="en-US">
              <a:solidFill>
                <a:prstClr val="black">
                  <a:tint val="75000"/>
                </a:prstClr>
              </a:solidFill>
            </a:endParaRPr>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454114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51575"/>
            <a:ext cx="2133600" cy="476250"/>
          </a:xfrm>
        </p:spPr>
        <p:txBody>
          <a:bodyPr/>
          <a:lstStyle>
            <a:lvl1pPr>
              <a:defRPr/>
            </a:lvl1pPr>
          </a:lstStyle>
          <a:p>
            <a:fld id="{DB77A199-094D-4EB4-B557-BC06D1CD936B}" type="datetime1">
              <a:rPr lang="en-US" smtClean="0">
                <a:solidFill>
                  <a:prstClr val="black">
                    <a:tint val="75000"/>
                  </a:prstClr>
                </a:solidFill>
              </a:rPr>
              <a:pPr/>
              <a:t>11/24/2020</a:t>
            </a:fld>
            <a:endParaRPr lang="en-US">
              <a:solidFill>
                <a:prstClr val="black">
                  <a:tint val="75000"/>
                </a:prstClr>
              </a:solidFill>
            </a:endParaRPr>
          </a:p>
        </p:txBody>
      </p:sp>
      <p:sp>
        <p:nvSpPr>
          <p:cNvPr id="4" name="Slide Number Placeholder 3"/>
          <p:cNvSpPr>
            <a:spLocks noGrp="1"/>
          </p:cNvSpPr>
          <p:nvPr>
            <p:ph type="sldNum" sz="quarter" idx="11"/>
          </p:nvPr>
        </p:nvSpPr>
        <p:spPr>
          <a:xfrm>
            <a:off x="6553200" y="6248400"/>
            <a:ext cx="2133600" cy="476250"/>
          </a:xfrm>
        </p:spPr>
        <p:txBody>
          <a:bodyPr/>
          <a:lstStyle>
            <a:lvl1pPr>
              <a:defRPr/>
            </a:lvl1pPr>
          </a:lstStyle>
          <a:p>
            <a:fld id="{B0F73CC4-9983-469E-952B-549AC1BBD79C}" type="slidenum">
              <a:rPr lang="en-US">
                <a:solidFill>
                  <a:prstClr val="black">
                    <a:tint val="75000"/>
                  </a:prstClr>
                </a:solidFill>
              </a:rPr>
              <a:pPr/>
              <a:t>‹#›</a:t>
            </a:fld>
            <a:endParaRPr lang="en-US">
              <a:solidFill>
                <a:prstClr val="black">
                  <a:tint val="75000"/>
                </a:prstClr>
              </a:solidFill>
            </a:endParaRPr>
          </a:p>
        </p:txBody>
      </p:sp>
      <p:sp>
        <p:nvSpPr>
          <p:cNvPr id="5" name="Footer Placeholder 4"/>
          <p:cNvSpPr>
            <a:spLocks noGrp="1"/>
          </p:cNvSpPr>
          <p:nvPr>
            <p:ph type="ftr" sz="quarter" idx="12"/>
          </p:nvPr>
        </p:nvSpPr>
        <p:spPr>
          <a:xfrm>
            <a:off x="3124200" y="6248400"/>
            <a:ext cx="2895600" cy="476250"/>
          </a:xfrm>
        </p:spPr>
        <p:txBody>
          <a:bodyPr/>
          <a:lstStyle>
            <a:lvl1pPr>
              <a:defRPr/>
            </a:lvl1p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1535777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7FF1F-2F87-4096-8229-6C0764C550E4}" type="datetime1">
              <a:rPr lang="en-US" smtClean="0">
                <a:solidFill>
                  <a:prstClr val="black">
                    <a:tint val="75000"/>
                  </a:prstClr>
                </a:solidFill>
              </a:rPr>
              <a:pPr/>
              <a:t>11/24/2020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504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7BA924-A042-4138-9D47-2E6294AE581C}" type="datetime1">
              <a:rPr lang="en-US" smtClean="0">
                <a:solidFill>
                  <a:prstClr val="black">
                    <a:tint val="75000"/>
                  </a:prstClr>
                </a:solidFill>
              </a:rPr>
              <a:pPr/>
              <a:t>11/24/2020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582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C7BCEF-090A-490B-AD1A-9BF9A452F7EE}" type="datetime1">
              <a:rPr lang="en-US" smtClean="0">
                <a:solidFill>
                  <a:prstClr val="black">
                    <a:tint val="75000"/>
                  </a:prstClr>
                </a:solidFill>
              </a:rPr>
              <a:pPr/>
              <a:t>11/24/2020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805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93534A-2117-4454-A2E0-2D113C48B8F1}" type="datetime1">
              <a:rPr lang="en-US" smtClean="0">
                <a:solidFill>
                  <a:prstClr val="black">
                    <a:tint val="75000"/>
                  </a:prstClr>
                </a:solidFill>
              </a:rPr>
              <a:pPr/>
              <a:t>11/24/2020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1174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794BA-D693-4F27-B2E8-34E92D39F581}" type="datetime1">
              <a:rPr lang="en-US" smtClean="0">
                <a:solidFill>
                  <a:prstClr val="black">
                    <a:tint val="75000"/>
                  </a:prstClr>
                </a:solidFill>
              </a:rPr>
              <a:pPr/>
              <a:t>11/24/2020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900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2BE11-3726-49CB-BB89-DBE60AE1C96C}" type="datetime1">
              <a:rPr lang="en-US" smtClean="0">
                <a:solidFill>
                  <a:prstClr val="black">
                    <a:tint val="75000"/>
                  </a:prstClr>
                </a:solidFill>
              </a:rPr>
              <a:pPr/>
              <a:t>11/24/2020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681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79540-BED1-4739-9A11-26C43BBEC191}" type="datetime1">
              <a:rPr lang="en-US" smtClean="0">
                <a:solidFill>
                  <a:prstClr val="black">
                    <a:tint val="75000"/>
                  </a:prstClr>
                </a:solidFill>
              </a:rPr>
              <a:pPr/>
              <a:t>11/24/2020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211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5C42C-176B-451E-9984-C0622EAE9E6B}" type="datetime1">
              <a:rPr lang="en-US" smtClean="0">
                <a:solidFill>
                  <a:prstClr val="black">
                    <a:tint val="75000"/>
                  </a:prstClr>
                </a:solidFill>
              </a:rPr>
              <a:pPr/>
              <a:t>11/24/2020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8998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28000"/>
            <a:lum/>
          </a:blip>
          <a:srcRect/>
          <a:stretch>
            <a:fillRect l="-8000"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AC117-2A6A-4630-9EE1-7439BE9BC1E7}" type="datetime1">
              <a:rPr lang="en-US" smtClean="0">
                <a:solidFill>
                  <a:prstClr val="black">
                    <a:tint val="75000"/>
                  </a:prstClr>
                </a:solidFill>
              </a:rPr>
              <a:pPr/>
              <a:t>11/24/2020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1106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b="1" i="1" dirty="0" smtClean="0">
                <a:latin typeface="Times New Roman" pitchFamily="18" charset="0"/>
                <a:cs typeface="Times New Roman" pitchFamily="18" charset="0"/>
              </a:rPr>
              <a:t>CLINICAL REPERTORIES</a:t>
            </a:r>
            <a:endParaRPr lang="en-US" sz="8000" b="1" i="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5" name="TextBox 2"/>
          <p:cNvSpPr txBox="1">
            <a:spLocks noGrp="1"/>
          </p:cNvSpPr>
          <p:nvPr>
            <p:ph type="subTitle" idx="1"/>
          </p:nvPr>
        </p:nvSpPr>
        <p:spPr>
          <a:xfrm>
            <a:off x="3491880" y="4797152"/>
            <a:ext cx="6400800" cy="1366528"/>
          </a:xfrm>
          <a:prstGeom prst="rect">
            <a:avLst/>
          </a:prstGeom>
          <a:noFill/>
        </p:spPr>
        <p:txBody>
          <a:bodyPr vert="horz" wrap="square" lIns="91440" tIns="45720" rIns="91440" bIns="45720" rtlCol="0">
            <a:sp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smtClean="0">
                <a:solidFill>
                  <a:srgbClr val="FF0000"/>
                </a:solidFill>
                <a:latin typeface="Times New Roman" panose="02020603050405020304" pitchFamily="18" charset="0"/>
                <a:cs typeface="Times New Roman" panose="02020603050405020304" pitchFamily="18" charset="0"/>
              </a:rPr>
              <a:t>Dr. V. SATHISH KUMAR, M.D (</a:t>
            </a:r>
            <a:r>
              <a:rPr lang="en-US" sz="1800" dirty="0" err="1" smtClean="0">
                <a:solidFill>
                  <a:srgbClr val="FF0000"/>
                </a:solidFill>
                <a:latin typeface="Times New Roman" panose="02020603050405020304" pitchFamily="18" charset="0"/>
                <a:cs typeface="Times New Roman" panose="02020603050405020304" pitchFamily="18" charset="0"/>
              </a:rPr>
              <a:t>Hom</a:t>
            </a:r>
            <a:r>
              <a:rPr lang="en-US" sz="1800" dirty="0" smtClean="0">
                <a:solidFill>
                  <a:srgbClr val="FF0000"/>
                </a:solidFill>
                <a:latin typeface="Times New Roman" panose="02020603050405020304" pitchFamily="18" charset="0"/>
                <a:cs typeface="Times New Roman" panose="02020603050405020304" pitchFamily="18" charset="0"/>
              </a:rPr>
              <a:t>)</a:t>
            </a:r>
          </a:p>
          <a:p>
            <a:r>
              <a:rPr lang="en-US" sz="1800" dirty="0" smtClean="0">
                <a:solidFill>
                  <a:srgbClr val="FF0000"/>
                </a:solidFill>
                <a:latin typeface="Times New Roman" panose="02020603050405020304" pitchFamily="18" charset="0"/>
                <a:cs typeface="Times New Roman" panose="02020603050405020304" pitchFamily="18" charset="0"/>
              </a:rPr>
              <a:t>HOD and Professor, Department of Repertory</a:t>
            </a:r>
          </a:p>
          <a:p>
            <a:r>
              <a:rPr lang="en-US" sz="1800" dirty="0" err="1" smtClean="0">
                <a:solidFill>
                  <a:srgbClr val="FF0000"/>
                </a:solidFill>
                <a:latin typeface="Times New Roman" panose="02020603050405020304" pitchFamily="18" charset="0"/>
                <a:cs typeface="Times New Roman" panose="02020603050405020304" pitchFamily="18" charset="0"/>
              </a:rPr>
              <a:t>Sarada</a:t>
            </a:r>
            <a:r>
              <a:rPr lang="en-US" sz="1800" dirty="0" smtClean="0">
                <a:solidFill>
                  <a:srgbClr val="FF0000"/>
                </a:solidFill>
                <a:latin typeface="Times New Roman" panose="02020603050405020304" pitchFamily="18" charset="0"/>
                <a:cs typeface="Times New Roman" panose="02020603050405020304" pitchFamily="18" charset="0"/>
              </a:rPr>
              <a:t> Krishna Homoeopathic Medical College</a:t>
            </a:r>
          </a:p>
          <a:p>
            <a:r>
              <a:rPr lang="en-US" sz="1800" dirty="0" err="1" smtClean="0">
                <a:solidFill>
                  <a:srgbClr val="FF0000"/>
                </a:solidFill>
                <a:latin typeface="Times New Roman" panose="02020603050405020304" pitchFamily="18" charset="0"/>
                <a:cs typeface="Times New Roman" panose="02020603050405020304" pitchFamily="18" charset="0"/>
              </a:rPr>
              <a:t>Kulasekharam</a:t>
            </a:r>
            <a:endParaRPr lang="en-IN" sz="1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4552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0" y="228600"/>
            <a:ext cx="8839200" cy="6629400"/>
          </a:xfrm>
        </p:spPr>
        <p:txBody>
          <a:bodyPr/>
          <a:lstStyle/>
          <a:p>
            <a:pPr>
              <a:lnSpc>
                <a:spcPct val="80000"/>
              </a:lnSpc>
              <a:buFontTx/>
              <a:buNone/>
            </a:pPr>
            <a:r>
              <a:rPr lang="en-US" sz="2800" b="1" u="sng" dirty="0" smtClean="0">
                <a:latin typeface="Times New Roman" pitchFamily="18" charset="0"/>
                <a:cs typeface="Times New Roman" pitchFamily="18" charset="0"/>
              </a:rPr>
              <a:t>CLINICAL REPERTORIES     </a:t>
            </a:r>
          </a:p>
          <a:p>
            <a:pPr>
              <a:lnSpc>
                <a:spcPct val="80000"/>
              </a:lnSpc>
              <a:buFontTx/>
              <a:buNone/>
            </a:pPr>
            <a:r>
              <a:rPr lang="en-US" sz="1800" b="1" dirty="0" smtClean="0">
                <a:latin typeface="Times New Roman" pitchFamily="18" charset="0"/>
                <a:cs typeface="Times New Roman" pitchFamily="18" charset="0"/>
              </a:rPr>
              <a:t>	</a:t>
            </a:r>
          </a:p>
          <a:p>
            <a:pPr>
              <a:lnSpc>
                <a:spcPct val="80000"/>
              </a:lnSpc>
              <a:buFontTx/>
              <a:buNone/>
            </a:pPr>
            <a:r>
              <a:rPr lang="en-US" sz="18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These repertories have many clinical rubrics under different systems, and medicines are grouped against the name of disease. They are sub – divided as follows:</a:t>
            </a:r>
          </a:p>
          <a:p>
            <a:pPr>
              <a:lnSpc>
                <a:spcPct val="80000"/>
              </a:lnSpc>
              <a:buFontTx/>
              <a:buNone/>
            </a:pPr>
            <a:r>
              <a:rPr lang="en-US" sz="2400" b="1" dirty="0" smtClean="0">
                <a:latin typeface="Times New Roman" pitchFamily="18" charset="0"/>
                <a:cs typeface="Times New Roman" pitchFamily="18" charset="0"/>
              </a:rPr>
              <a:t>	</a:t>
            </a:r>
            <a:r>
              <a:rPr lang="en-US" sz="2400" b="1" dirty="0" smtClean="0">
                <a:solidFill>
                  <a:srgbClr val="0000FF"/>
                </a:solidFill>
                <a:latin typeface="Times New Roman" pitchFamily="18" charset="0"/>
                <a:cs typeface="Times New Roman" pitchFamily="18" charset="0"/>
              </a:rPr>
              <a:t>(a)</a:t>
            </a:r>
            <a:r>
              <a:rPr lang="en-US" sz="2400" b="1" dirty="0" smtClean="0">
                <a:latin typeface="Times New Roman" pitchFamily="18" charset="0"/>
                <a:cs typeface="Times New Roman" pitchFamily="18" charset="0"/>
              </a:rPr>
              <a:t> </a:t>
            </a:r>
            <a:r>
              <a:rPr lang="en-US" sz="2400" b="1" dirty="0" smtClean="0">
                <a:solidFill>
                  <a:srgbClr val="0000FF"/>
                </a:solidFill>
                <a:latin typeface="Times New Roman" pitchFamily="18" charset="0"/>
                <a:cs typeface="Times New Roman" pitchFamily="18" charset="0"/>
              </a:rPr>
              <a:t>Covering the whole</a:t>
            </a:r>
            <a:r>
              <a:rPr lang="en-US" sz="2400" b="1" dirty="0" smtClean="0">
                <a:latin typeface="Times New Roman" pitchFamily="18" charset="0"/>
                <a:cs typeface="Times New Roman" pitchFamily="18" charset="0"/>
              </a:rPr>
              <a:t>:</a:t>
            </a:r>
          </a:p>
          <a:p>
            <a:pPr>
              <a:lnSpc>
                <a:spcPct val="80000"/>
              </a:lnSpc>
              <a:buFontTx/>
              <a:buNone/>
            </a:pPr>
            <a:r>
              <a:rPr lang="en-US" sz="2400" b="1" dirty="0" smtClean="0">
                <a:latin typeface="Times New Roman" pitchFamily="18" charset="0"/>
                <a:cs typeface="Times New Roman" pitchFamily="18" charset="0"/>
              </a:rPr>
              <a:t>	E.g. </a:t>
            </a:r>
            <a:r>
              <a:rPr lang="en-US" sz="2400" b="1" dirty="0" err="1" smtClean="0">
                <a:latin typeface="Times New Roman" pitchFamily="18" charset="0"/>
                <a:cs typeface="Times New Roman" pitchFamily="18" charset="0"/>
              </a:rPr>
              <a:t>Boericke’s</a:t>
            </a:r>
            <a:r>
              <a:rPr lang="en-US" sz="2400" b="1" dirty="0" smtClean="0">
                <a:latin typeface="Times New Roman" pitchFamily="18" charset="0"/>
                <a:cs typeface="Times New Roman" pitchFamily="18" charset="0"/>
              </a:rPr>
              <a:t> Materia Medica with Repertory, </a:t>
            </a:r>
          </a:p>
          <a:p>
            <a:pPr>
              <a:lnSpc>
                <a:spcPct val="80000"/>
              </a:lnSpc>
              <a:buFontTx/>
              <a:buNone/>
            </a:pPr>
            <a:r>
              <a:rPr lang="en-US" sz="2400" b="1" dirty="0" smtClean="0">
                <a:latin typeface="Times New Roman" pitchFamily="18" charset="0"/>
                <a:cs typeface="Times New Roman" pitchFamily="18" charset="0"/>
              </a:rPr>
              <a:t>		Clarke’s Repertory.</a:t>
            </a:r>
          </a:p>
          <a:p>
            <a:pPr>
              <a:lnSpc>
                <a:spcPct val="80000"/>
              </a:lnSpc>
              <a:buFontTx/>
              <a:buNone/>
            </a:pPr>
            <a:r>
              <a:rPr lang="en-US" sz="2400" b="1" dirty="0" smtClean="0">
                <a:latin typeface="Times New Roman" pitchFamily="18" charset="0"/>
                <a:cs typeface="Times New Roman" pitchFamily="18" charset="0"/>
              </a:rPr>
              <a:t>	</a:t>
            </a:r>
            <a:r>
              <a:rPr lang="en-US" sz="2400" b="1" dirty="0" smtClean="0">
                <a:solidFill>
                  <a:srgbClr val="0000FF"/>
                </a:solidFill>
                <a:latin typeface="Times New Roman" pitchFamily="18" charset="0"/>
                <a:cs typeface="Times New Roman" pitchFamily="18" charset="0"/>
              </a:rPr>
              <a:t>(b) Covering the regions</a:t>
            </a:r>
            <a:r>
              <a:rPr lang="en-US" sz="2400" b="1" dirty="0" smtClean="0">
                <a:latin typeface="Times New Roman" pitchFamily="18" charset="0"/>
                <a:cs typeface="Times New Roman" pitchFamily="18" charset="0"/>
              </a:rPr>
              <a:t>: They deal with the disease condition or a part. </a:t>
            </a:r>
          </a:p>
          <a:p>
            <a:pPr>
              <a:lnSpc>
                <a:spcPct val="80000"/>
              </a:lnSpc>
              <a:buFontTx/>
              <a:buNone/>
            </a:pPr>
            <a:r>
              <a:rPr lang="en-US" sz="2400" dirty="0" smtClean="0">
                <a:latin typeface="Times New Roman" pitchFamily="18" charset="0"/>
                <a:cs typeface="Times New Roman" pitchFamily="18" charset="0"/>
              </a:rPr>
              <a:t>      E.g.          </a:t>
            </a:r>
            <a:r>
              <a:rPr lang="en-US" sz="2400" b="1" dirty="0" smtClean="0">
                <a:solidFill>
                  <a:srgbClr val="0000FF"/>
                </a:solidFill>
                <a:latin typeface="Times New Roman" pitchFamily="18" charset="0"/>
                <a:cs typeface="Times New Roman" pitchFamily="18" charset="0"/>
              </a:rPr>
              <a:t>On Special parts-</a:t>
            </a:r>
          </a:p>
          <a:p>
            <a:pPr algn="just">
              <a:lnSpc>
                <a:spcPct val="80000"/>
              </a:lnSpc>
              <a:buFontTx/>
              <a:buNone/>
            </a:pP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Berridge’s</a:t>
            </a:r>
            <a:r>
              <a:rPr lang="en-US" sz="2400" b="1" dirty="0" smtClean="0">
                <a:latin typeface="Times New Roman" pitchFamily="18" charset="0"/>
                <a:cs typeface="Times New Roman" pitchFamily="18" charset="0"/>
              </a:rPr>
              <a:t> Eyes.</a:t>
            </a:r>
          </a:p>
          <a:p>
            <a:pPr algn="just">
              <a:lnSpc>
                <a:spcPct val="80000"/>
              </a:lnSpc>
              <a:buFontTx/>
              <a:buNone/>
            </a:pPr>
            <a:r>
              <a:rPr lang="en-US" sz="2400" b="1" dirty="0" smtClean="0">
                <a:latin typeface="Times New Roman" pitchFamily="18" charset="0"/>
                <a:cs typeface="Times New Roman" pitchFamily="18" charset="0"/>
              </a:rPr>
              <a:t>	                      Morgan’s Urinary Organs</a:t>
            </a:r>
          </a:p>
          <a:p>
            <a:pPr algn="just">
              <a:lnSpc>
                <a:spcPct val="80000"/>
              </a:lnSpc>
              <a:buFontTx/>
              <a:buNone/>
            </a:pPr>
            <a:r>
              <a:rPr lang="en-US" sz="2400" b="1" dirty="0" smtClean="0">
                <a:latin typeface="Times New Roman" pitchFamily="18" charset="0"/>
                <a:cs typeface="Times New Roman" pitchFamily="18" charset="0"/>
              </a:rPr>
              <a:t>                           Minton’s Uterus</a:t>
            </a:r>
          </a:p>
          <a:p>
            <a:pPr>
              <a:lnSpc>
                <a:spcPct val="80000"/>
              </a:lnSpc>
              <a:buFontTx/>
              <a:buNone/>
            </a:pPr>
            <a:r>
              <a:rPr lang="en-US" sz="2400" dirty="0" smtClean="0">
                <a:latin typeface="Times New Roman" pitchFamily="18" charset="0"/>
                <a:cs typeface="Times New Roman" pitchFamily="18" charset="0"/>
              </a:rPr>
              <a:t>	                  </a:t>
            </a:r>
            <a:r>
              <a:rPr lang="en-US" sz="2400" b="1" dirty="0" smtClean="0">
                <a:solidFill>
                  <a:srgbClr val="0000FF"/>
                </a:solidFill>
                <a:latin typeface="Times New Roman" pitchFamily="18" charset="0"/>
                <a:cs typeface="Times New Roman" pitchFamily="18" charset="0"/>
              </a:rPr>
              <a:t>On Clinical Conditions –</a:t>
            </a:r>
          </a:p>
          <a:p>
            <a:pPr>
              <a:lnSpc>
                <a:spcPct val="80000"/>
              </a:lnSpc>
              <a:buFontTx/>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Robert’s Rheumatic Medicines</a:t>
            </a:r>
          </a:p>
          <a:p>
            <a:pPr>
              <a:lnSpc>
                <a:spcPct val="80000"/>
              </a:lnSpc>
              <a:buFontTx/>
              <a:buNone/>
            </a:pPr>
            <a:r>
              <a:rPr lang="en-US" sz="2400" b="1" dirty="0" smtClean="0">
                <a:latin typeface="Times New Roman" pitchFamily="18" charset="0"/>
                <a:cs typeface="Times New Roman" pitchFamily="18" charset="0"/>
              </a:rPr>
              <a:t>		              Bell’s Diarrhea</a:t>
            </a:r>
          </a:p>
          <a:p>
            <a:pPr>
              <a:lnSpc>
                <a:spcPct val="80000"/>
              </a:lnSpc>
              <a:buFontTx/>
              <a:buNone/>
            </a:pPr>
            <a:r>
              <a:rPr lang="en-US" sz="2400" b="1" dirty="0" smtClean="0">
                <a:latin typeface="Times New Roman" pitchFamily="18" charset="0"/>
                <a:cs typeface="Times New Roman" pitchFamily="18" charset="0"/>
              </a:rPr>
              <a:t>		             Allen’s Repertory of Intermittent Fever.</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1201855072"/>
      </p:ext>
    </p:extLst>
  </p:cSld>
  <p:clrMapOvr>
    <a:masterClrMapping/>
  </p:clrMapOvr>
  <p:transition advClick="0" advTm="5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i="1" u="sng" dirty="0" smtClean="0">
                <a:latin typeface="Times New Roman" pitchFamily="18" charset="0"/>
                <a:cs typeface="Times New Roman" pitchFamily="18" charset="0"/>
              </a:rPr>
              <a:t>SCOPE AND LIMITATION</a:t>
            </a:r>
          </a:p>
        </p:txBody>
      </p:sp>
      <p:sp>
        <p:nvSpPr>
          <p:cNvPr id="12291" name="Rectangle 3"/>
          <p:cNvSpPr>
            <a:spLocks noGrp="1" noChangeArrowheads="1"/>
          </p:cNvSpPr>
          <p:nvPr>
            <p:ph type="body" idx="1"/>
          </p:nvPr>
        </p:nvSpPr>
        <p:spPr>
          <a:xfrm>
            <a:off x="533400" y="2133600"/>
            <a:ext cx="8229600" cy="2849563"/>
          </a:xfrm>
        </p:spPr>
        <p:txBody>
          <a:bodyPr/>
          <a:lstStyle/>
          <a:p>
            <a:pPr algn="just" eaLnBrk="1" hangingPunct="1">
              <a:buFont typeface="Wingdings" pitchFamily="2" charset="2"/>
              <a:buNone/>
            </a:pPr>
            <a:r>
              <a:rPr lang="en-US" b="1" dirty="0" smtClean="0">
                <a:latin typeface="Times New Roman" pitchFamily="18" charset="0"/>
                <a:cs typeface="Times New Roman" pitchFamily="18" charset="0"/>
              </a:rPr>
              <a:t>		Though clinical repertories have not been put to their fullest utility, these can be very useful too if the scope and limitations are properly understood and implemented in practice.</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1005537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8229600" cy="1143000"/>
          </a:xfrm>
        </p:spPr>
        <p:txBody>
          <a:bodyPr/>
          <a:lstStyle/>
          <a:p>
            <a:pPr algn="l" eaLnBrk="1" hangingPunct="1"/>
            <a:r>
              <a:rPr lang="en-US" b="1" i="1" u="sng" dirty="0" smtClean="0">
                <a:latin typeface="Times New Roman" pitchFamily="18" charset="0"/>
                <a:cs typeface="Times New Roman" pitchFamily="18" charset="0"/>
              </a:rPr>
              <a:t>SCOPE</a:t>
            </a:r>
          </a:p>
        </p:txBody>
      </p:sp>
      <p:sp>
        <p:nvSpPr>
          <p:cNvPr id="13315" name="Rectangle 3"/>
          <p:cNvSpPr>
            <a:spLocks noGrp="1" noChangeArrowheads="1"/>
          </p:cNvSpPr>
          <p:nvPr>
            <p:ph type="body" idx="1"/>
          </p:nvPr>
        </p:nvSpPr>
        <p:spPr>
          <a:xfrm>
            <a:off x="0" y="1571612"/>
            <a:ext cx="9144000" cy="4525963"/>
          </a:xfrm>
        </p:spPr>
        <p:txBody>
          <a:bodyPr>
            <a:normAutofit lnSpcReduction="10000"/>
          </a:bodyPr>
          <a:lstStyle/>
          <a:p>
            <a:pPr eaLnBrk="1" hangingPunct="1"/>
            <a:r>
              <a:rPr lang="en-US" b="1" dirty="0" smtClean="0">
                <a:latin typeface="Times New Roman" pitchFamily="18" charset="0"/>
                <a:cs typeface="Times New Roman" pitchFamily="18" charset="0"/>
              </a:rPr>
              <a:t>Clinical repertories can be used in the study of Homoeopathic Therapeutics as well as Materia Medica.</a:t>
            </a:r>
          </a:p>
          <a:p>
            <a:pPr eaLnBrk="1" hangingPunct="1"/>
            <a:r>
              <a:rPr lang="en-US" b="1" dirty="0" smtClean="0">
                <a:latin typeface="Times New Roman" pitchFamily="18" charset="0"/>
                <a:cs typeface="Times New Roman" pitchFamily="18" charset="0"/>
              </a:rPr>
              <a:t>They help to </a:t>
            </a:r>
            <a:r>
              <a:rPr lang="en-US" b="1" dirty="0" err="1" smtClean="0">
                <a:latin typeface="Times New Roman" pitchFamily="18" charset="0"/>
                <a:cs typeface="Times New Roman" pitchFamily="18" charset="0"/>
              </a:rPr>
              <a:t>repertorize</a:t>
            </a:r>
            <a:r>
              <a:rPr lang="en-US" b="1" dirty="0" smtClean="0">
                <a:latin typeface="Times New Roman" pitchFamily="18" charset="0"/>
                <a:cs typeface="Times New Roman" pitchFamily="18" charset="0"/>
              </a:rPr>
              <a:t> the following types of cases:</a:t>
            </a:r>
          </a:p>
          <a:p>
            <a:pPr lvl="1" eaLnBrk="1" hangingPunct="1"/>
            <a:r>
              <a:rPr lang="en-US" sz="3200" b="1" dirty="0" smtClean="0">
                <a:latin typeface="Times New Roman" pitchFamily="18" charset="0"/>
                <a:cs typeface="Times New Roman" pitchFamily="18" charset="0"/>
              </a:rPr>
              <a:t>Cases lacking in mental generals and physical generals but rich in common symptoms.</a:t>
            </a:r>
          </a:p>
          <a:p>
            <a:pPr lvl="1" eaLnBrk="1" hangingPunct="1"/>
            <a:r>
              <a:rPr lang="en-US" sz="3200" b="1" dirty="0" smtClean="0">
                <a:latin typeface="Times New Roman" pitchFamily="18" charset="0"/>
                <a:cs typeface="Times New Roman" pitchFamily="18" charset="0"/>
              </a:rPr>
              <a:t>Cases with clinical diagnosis.</a:t>
            </a:r>
          </a:p>
          <a:p>
            <a:pPr lvl="1" eaLnBrk="1" hangingPunct="1"/>
            <a:r>
              <a:rPr lang="en-US" sz="3200" b="1" dirty="0" smtClean="0">
                <a:latin typeface="Times New Roman" pitchFamily="18" charset="0"/>
                <a:cs typeface="Times New Roman" pitchFamily="18" charset="0"/>
              </a:rPr>
              <a:t>Short cases with a few symptoms.</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3483824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eaLnBrk="1" hangingPunct="1"/>
            <a:r>
              <a:rPr lang="en-US" b="1" i="1" u="sng" dirty="0" smtClean="0">
                <a:latin typeface="Times New Roman" pitchFamily="18" charset="0"/>
                <a:cs typeface="Times New Roman" pitchFamily="18" charset="0"/>
              </a:rPr>
              <a:t>SCOPE (</a:t>
            </a:r>
            <a:r>
              <a:rPr lang="en-US" b="1" i="1" u="sng" dirty="0" err="1" smtClean="0">
                <a:latin typeface="Times New Roman" pitchFamily="18" charset="0"/>
                <a:cs typeface="Times New Roman" pitchFamily="18" charset="0"/>
              </a:rPr>
              <a:t>Contd</a:t>
            </a:r>
            <a:r>
              <a:rPr lang="en-US" b="1" i="1" u="sng" dirty="0" smtClean="0">
                <a:latin typeface="Times New Roman" pitchFamily="18" charset="0"/>
                <a:cs typeface="Times New Roman" pitchFamily="18" charset="0"/>
              </a:rPr>
              <a:t>…)</a:t>
            </a:r>
          </a:p>
        </p:txBody>
      </p:sp>
      <p:sp>
        <p:nvSpPr>
          <p:cNvPr id="14339" name="Rectangle 3"/>
          <p:cNvSpPr>
            <a:spLocks noGrp="1" noChangeArrowheads="1"/>
          </p:cNvSpPr>
          <p:nvPr>
            <p:ph type="body" idx="1"/>
          </p:nvPr>
        </p:nvSpPr>
        <p:spPr/>
        <p:txBody>
          <a:bodyPr/>
          <a:lstStyle/>
          <a:p>
            <a:pPr marL="609600" indent="-609600" eaLnBrk="1" hangingPunct="1"/>
            <a:r>
              <a:rPr lang="en-US" b="1" dirty="0" smtClean="0">
                <a:latin typeface="Times New Roman" pitchFamily="18" charset="0"/>
                <a:cs typeface="Times New Roman" pitchFamily="18" charset="0"/>
              </a:rPr>
              <a:t>They are used as quick reference books at the bed-side.</a:t>
            </a:r>
          </a:p>
          <a:p>
            <a:pPr marL="609600" indent="-609600" eaLnBrk="1" hangingPunct="1">
              <a:buNone/>
            </a:pPr>
            <a:endParaRPr lang="en-US" b="1" dirty="0" smtClean="0">
              <a:latin typeface="Times New Roman" pitchFamily="18" charset="0"/>
              <a:cs typeface="Times New Roman" pitchFamily="18" charset="0"/>
            </a:endParaRPr>
          </a:p>
          <a:p>
            <a:pPr marL="609600" indent="-609600" eaLnBrk="1" hangingPunct="1"/>
            <a:r>
              <a:rPr lang="en-US" b="1" dirty="0" smtClean="0">
                <a:latin typeface="Times New Roman" pitchFamily="18" charset="0"/>
                <a:cs typeface="Times New Roman" pitchFamily="18" charset="0"/>
              </a:rPr>
              <a:t>Clinical repertories contain some rubrics, which are not found in other general repertories; therefore they can become a good companion in the study of such rubrics.</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2064704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eaLnBrk="1" hangingPunct="1"/>
            <a:r>
              <a:rPr lang="en-US" b="1" i="1" u="sng" dirty="0" smtClean="0">
                <a:latin typeface="Times New Roman" pitchFamily="18" charset="0"/>
                <a:cs typeface="Times New Roman" pitchFamily="18" charset="0"/>
              </a:rPr>
              <a:t>SCOPE (</a:t>
            </a:r>
            <a:r>
              <a:rPr lang="en-US" b="1" i="1" u="sng" dirty="0" err="1" smtClean="0">
                <a:latin typeface="Times New Roman" pitchFamily="18" charset="0"/>
                <a:cs typeface="Times New Roman" pitchFamily="18" charset="0"/>
              </a:rPr>
              <a:t>Contd</a:t>
            </a:r>
            <a:r>
              <a:rPr lang="en-US" b="1" i="1" u="sng" dirty="0" smtClean="0">
                <a:latin typeface="Times New Roman" pitchFamily="18" charset="0"/>
                <a:cs typeface="Times New Roman" pitchFamily="18" charset="0"/>
              </a:rPr>
              <a:t>…)</a:t>
            </a:r>
          </a:p>
        </p:txBody>
      </p:sp>
      <p:sp>
        <p:nvSpPr>
          <p:cNvPr id="15363" name="Rectangle 3"/>
          <p:cNvSpPr>
            <a:spLocks noGrp="1" noChangeArrowheads="1"/>
          </p:cNvSpPr>
          <p:nvPr>
            <p:ph type="body" idx="1"/>
          </p:nvPr>
        </p:nvSpPr>
        <p:spPr>
          <a:xfrm>
            <a:off x="609600" y="2181225"/>
            <a:ext cx="7924800" cy="3686175"/>
          </a:xfrm>
        </p:spPr>
        <p:txBody>
          <a:bodyPr>
            <a:normAutofit lnSpcReduction="10000"/>
          </a:bodyPr>
          <a:lstStyle/>
          <a:p>
            <a:pPr eaLnBrk="1" hangingPunct="1"/>
            <a:r>
              <a:rPr lang="en-US" b="1" dirty="0" smtClean="0">
                <a:latin typeface="Times New Roman" pitchFamily="18" charset="0"/>
                <a:cs typeface="Times New Roman" pitchFamily="18" charset="0"/>
              </a:rPr>
              <a:t>Clinical repertories help us to find the most appropriate palliative medicine in incurable cases.</a:t>
            </a:r>
          </a:p>
          <a:p>
            <a:pPr eaLnBrk="1" hangingPunct="1">
              <a:buNone/>
            </a:pPr>
            <a:endParaRPr lang="en-US" b="1" dirty="0" smtClean="0">
              <a:latin typeface="Times New Roman" pitchFamily="18" charset="0"/>
              <a:cs typeface="Times New Roman" pitchFamily="18" charset="0"/>
            </a:endParaRPr>
          </a:p>
          <a:p>
            <a:pPr eaLnBrk="1" hangingPunct="1"/>
            <a:r>
              <a:rPr lang="en-US" b="1" dirty="0" smtClean="0">
                <a:latin typeface="Times New Roman" pitchFamily="18" charset="0"/>
                <a:cs typeface="Times New Roman" pitchFamily="18" charset="0"/>
              </a:rPr>
              <a:t>Regional repertories help in finding out the simillimum in a specific clinical condition.</a:t>
            </a:r>
          </a:p>
          <a:p>
            <a:pPr eaLnBrk="1" hangingPunct="1"/>
            <a:endParaRPr lang="en-US" b="1" dirty="0" smtClean="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3025059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eaLnBrk="1" hangingPunct="1"/>
            <a:r>
              <a:rPr lang="en-US" b="1" i="1" u="sng" dirty="0" smtClean="0">
                <a:latin typeface="Times New Roman" pitchFamily="18" charset="0"/>
                <a:cs typeface="Times New Roman" pitchFamily="18" charset="0"/>
              </a:rPr>
              <a:t>LIMITATION</a:t>
            </a:r>
          </a:p>
        </p:txBody>
      </p:sp>
      <p:sp>
        <p:nvSpPr>
          <p:cNvPr id="16387" name="Rectangle 3"/>
          <p:cNvSpPr>
            <a:spLocks noGrp="1" noChangeArrowheads="1"/>
          </p:cNvSpPr>
          <p:nvPr>
            <p:ph type="body" idx="1"/>
          </p:nvPr>
        </p:nvSpPr>
        <p:spPr/>
        <p:txBody>
          <a:bodyPr>
            <a:normAutofit lnSpcReduction="10000"/>
          </a:bodyPr>
          <a:lstStyle/>
          <a:p>
            <a:pPr eaLnBrk="1" hangingPunct="1">
              <a:buNone/>
            </a:pPr>
            <a:endParaRPr lang="en-US" sz="3600" b="1" dirty="0" smtClean="0">
              <a:latin typeface="Times New Roman" pitchFamily="18" charset="0"/>
              <a:cs typeface="Times New Roman" pitchFamily="18" charset="0"/>
            </a:endParaRPr>
          </a:p>
          <a:p>
            <a:pPr eaLnBrk="1" hangingPunct="1"/>
            <a:r>
              <a:rPr lang="en-US" sz="3600" b="1" dirty="0" smtClean="0">
                <a:latin typeface="Times New Roman" pitchFamily="18" charset="0"/>
                <a:cs typeface="Times New Roman" pitchFamily="18" charset="0"/>
              </a:rPr>
              <a:t>Clinical repertories are based on </a:t>
            </a:r>
            <a:r>
              <a:rPr lang="en-US" sz="3600" b="1" dirty="0" err="1" smtClean="0">
                <a:latin typeface="Times New Roman" pitchFamily="18" charset="0"/>
                <a:cs typeface="Times New Roman" pitchFamily="18" charset="0"/>
              </a:rPr>
              <a:t>nosological</a:t>
            </a:r>
            <a:r>
              <a:rPr lang="en-US" sz="3600" b="1" dirty="0" smtClean="0">
                <a:latin typeface="Times New Roman" pitchFamily="18" charset="0"/>
                <a:cs typeface="Times New Roman" pitchFamily="18" charset="0"/>
              </a:rPr>
              <a:t> terms and clinical symptoms, which are the result of clinical observations hence their use is limited to particular type of cases.  They are mainly used for reference work.</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517367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References</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dirty="0" smtClean="0">
                <a:latin typeface="Times New Roman" pitchFamily="18" charset="0"/>
                <a:cs typeface="Times New Roman" pitchFamily="18" charset="0"/>
              </a:rPr>
              <a:t>A Clinical Repertory by J.H. Clarke</a:t>
            </a:r>
          </a:p>
          <a:p>
            <a:r>
              <a:rPr lang="en-US" b="1" dirty="0" smtClean="0">
                <a:latin typeface="Times New Roman" pitchFamily="18" charset="0"/>
                <a:cs typeface="Times New Roman" pitchFamily="18" charset="0"/>
              </a:rPr>
              <a:t> Materia Medica with Repertory by O.E. </a:t>
            </a:r>
            <a:r>
              <a:rPr lang="en-US" b="1" dirty="0" err="1" smtClean="0">
                <a:latin typeface="Times New Roman" pitchFamily="18" charset="0"/>
                <a:cs typeface="Times New Roman" pitchFamily="18" charset="0"/>
              </a:rPr>
              <a:t>Boericke</a:t>
            </a:r>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A reference to repertories for homoeopathic students-Dr. SIJU .P.V </a:t>
            </a:r>
          </a:p>
          <a:p>
            <a:r>
              <a:rPr lang="en-US" b="1" dirty="0" smtClean="0">
                <a:latin typeface="Times New Roman" pitchFamily="18" charset="0"/>
                <a:cs typeface="Times New Roman" pitchFamily="18" charset="0"/>
              </a:rPr>
              <a:t>Essentials of repertorisation-</a:t>
            </a:r>
            <a:r>
              <a:rPr lang="en-US" b="1" dirty="0" err="1" smtClean="0">
                <a:latin typeface="Times New Roman" pitchFamily="18" charset="0"/>
                <a:cs typeface="Times New Roman" pitchFamily="18" charset="0"/>
              </a:rPr>
              <a:t>Dr.SHASHI</a:t>
            </a:r>
            <a:r>
              <a:rPr lang="en-US" b="1" dirty="0" smtClean="0">
                <a:latin typeface="Times New Roman" pitchFamily="18" charset="0"/>
                <a:cs typeface="Times New Roman" pitchFamily="18" charset="0"/>
              </a:rPr>
              <a:t> KANT TIWARI</a:t>
            </a:r>
          </a:p>
          <a:p>
            <a:endParaRPr lang="en-US" dirty="0" smtClean="0">
              <a:latin typeface="Times New Roman" pitchFamily="18" charset="0"/>
              <a:cs typeface="Times New Roman" pitchFamily="18" charset="0"/>
            </a:endParaRPr>
          </a:p>
          <a:p>
            <a:endParaRPr lang="en-IN" b="1" dirty="0"/>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7"/>
          <p:cNvSpPr>
            <a:spLocks noGrp="1" noChangeArrowheads="1"/>
          </p:cNvSpPr>
          <p:nvPr>
            <p:ph type="subTitle" idx="1"/>
          </p:nvPr>
        </p:nvSpPr>
        <p:spPr>
          <a:xfrm>
            <a:off x="0" y="0"/>
            <a:ext cx="9144000" cy="6858000"/>
          </a:xfrm>
        </p:spPr>
        <p:txBody>
          <a:bodyPr/>
          <a:lstStyle/>
          <a:p>
            <a:endParaRPr lang="en-US" dirty="0" smtClean="0">
              <a:solidFill>
                <a:srgbClr val="0000CC"/>
              </a:solidFill>
            </a:endParaRPr>
          </a:p>
        </p:txBody>
      </p:sp>
      <p:sp>
        <p:nvSpPr>
          <p:cNvPr id="54279" name="WordArt 1031"/>
          <p:cNvSpPr>
            <a:spLocks noChangeArrowheads="1" noChangeShapeType="1" noTextEdit="1"/>
          </p:cNvSpPr>
          <p:nvPr/>
        </p:nvSpPr>
        <p:spPr bwMode="auto">
          <a:xfrm>
            <a:off x="0" y="2286000"/>
            <a:ext cx="9144000" cy="2286000"/>
          </a:xfrm>
          <a:prstGeom prst="rect">
            <a:avLst/>
          </a:prstGeom>
        </p:spPr>
        <p:txBody>
          <a:bodyPr wrap="none" fromWordArt="1">
            <a:prstTxWarp prst="textDeflate">
              <a:avLst>
                <a:gd name="adj" fmla="val 26227"/>
              </a:avLst>
            </a:prstTxWarp>
          </a:bodyPr>
          <a:lstStyle/>
          <a:p>
            <a:pPr algn="ctr"/>
            <a:r>
              <a:rPr lang="en-US" sz="3600" kern="10" dirty="0">
                <a:ln w="9525">
                  <a:solidFill>
                    <a:srgbClr val="FF99CC"/>
                  </a:solidFill>
                  <a:round/>
                  <a:headEnd/>
                  <a:tailEnd/>
                </a:ln>
                <a:solidFill>
                  <a:schemeClr val="folHlink"/>
                </a:solidFill>
                <a:effectLst>
                  <a:outerShdw dist="107763" dir="18900000" algn="ctr" rotWithShape="0">
                    <a:srgbClr val="868686"/>
                  </a:outerShdw>
                </a:effectLst>
                <a:latin typeface="Impact"/>
              </a:rPr>
              <a:t>THANK YOU</a:t>
            </a: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4279"/>
                                        </p:tgtEl>
                                        <p:attrNameLst>
                                          <p:attrName>style.visibility</p:attrName>
                                        </p:attrNameLst>
                                      </p:cBhvr>
                                      <p:to>
                                        <p:strVal val="visible"/>
                                      </p:to>
                                    </p:set>
                                    <p:anim calcmode="lin" valueType="num">
                                      <p:cBhvr>
                                        <p:cTn id="7" dur="5000" fill="hold"/>
                                        <p:tgtEl>
                                          <p:spTgt spid="54279"/>
                                        </p:tgtEl>
                                        <p:attrNameLst>
                                          <p:attrName>ppt_w</p:attrName>
                                        </p:attrNameLst>
                                      </p:cBhvr>
                                      <p:tavLst>
                                        <p:tav tm="0" fmla="#ppt_w*sin(2.5*pi*$)">
                                          <p:val>
                                            <p:fltVal val="0"/>
                                          </p:val>
                                        </p:tav>
                                        <p:tav tm="100000">
                                          <p:val>
                                            <p:fltVal val="1"/>
                                          </p:val>
                                        </p:tav>
                                      </p:tavLst>
                                    </p:anim>
                                    <p:anim calcmode="lin" valueType="num">
                                      <p:cBhvr>
                                        <p:cTn id="8" dur="5000" fill="hold"/>
                                        <p:tgtEl>
                                          <p:spTgt spid="5427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0" y="990600"/>
            <a:ext cx="9144000" cy="5867400"/>
          </a:xfrm>
        </p:spPr>
        <p:txBody>
          <a:bodyPr>
            <a:normAutofit/>
          </a:bodyPr>
          <a:lstStyle/>
          <a:p>
            <a:pPr>
              <a:buNone/>
            </a:pPr>
            <a:r>
              <a:rPr lang="en-US" sz="2800" b="1" dirty="0" smtClean="0">
                <a:latin typeface="Times New Roman" pitchFamily="18" charset="0"/>
                <a:cs typeface="Times New Roman" pitchFamily="18" charset="0"/>
              </a:rPr>
              <a:t> </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Clinical repertories are those repertories which contain clinical symptoms/conditions and corresponding group of medicines. </a:t>
            </a:r>
          </a:p>
          <a:p>
            <a:pPr marL="0" indent="0">
              <a:buNone/>
            </a:pPr>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These repertories facilitate the selection of a remedy on the basis of pathological similarity, causation, modalities and concomitants. </a:t>
            </a:r>
          </a:p>
          <a:p>
            <a:pPr marL="0" indent="0">
              <a:buNone/>
            </a:pPr>
            <a:endParaRPr lang="en-US" sz="2800" b="1" dirty="0" smtClean="0">
              <a:latin typeface="Times New Roman" pitchFamily="18" charset="0"/>
              <a:cs typeface="Times New Roman" pitchFamily="18" charset="0"/>
            </a:endParaRPr>
          </a:p>
        </p:txBody>
      </p:sp>
      <p:sp>
        <p:nvSpPr>
          <p:cNvPr id="5123" name="Rectangle 4"/>
          <p:cNvSpPr>
            <a:spLocks noChangeArrowheads="1"/>
          </p:cNvSpPr>
          <p:nvPr/>
        </p:nvSpPr>
        <p:spPr bwMode="auto">
          <a:xfrm>
            <a:off x="381000" y="411163"/>
            <a:ext cx="8382000" cy="1089529"/>
          </a:xfrm>
          <a:prstGeom prst="rect">
            <a:avLst/>
          </a:prstGeom>
          <a:noFill/>
          <a:ln w="9525">
            <a:noFill/>
            <a:miter lim="800000"/>
            <a:headEnd/>
            <a:tailEnd/>
          </a:ln>
        </p:spPr>
        <p:txBody>
          <a:bodyPr>
            <a:spAutoFit/>
          </a:bodyPr>
          <a:lstStyle/>
          <a:p>
            <a:pPr algn="ctr">
              <a:lnSpc>
                <a:spcPct val="90000"/>
              </a:lnSpc>
              <a:spcBef>
                <a:spcPct val="20000"/>
              </a:spcBef>
            </a:pPr>
            <a:r>
              <a:rPr lang="en-US" sz="3600" b="1" i="1" u="sng" dirty="0">
                <a:solidFill>
                  <a:prstClr val="black"/>
                </a:solidFill>
                <a:latin typeface="Times New Roman" pitchFamily="18" charset="0"/>
                <a:cs typeface="Times New Roman" pitchFamily="18" charset="0"/>
              </a:rPr>
              <a:t>DEFINITION OF CLINICAL REPERTORIES</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3956653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b="1" dirty="0" smtClean="0">
                <a:latin typeface="Times New Roman" pitchFamily="18" charset="0"/>
                <a:cs typeface="Times New Roman" pitchFamily="18" charset="0"/>
              </a:rPr>
              <a:t>They are not commonly used for the purpose of repertorization.  However, these repertories can be used for repertorization of cases where clinical conditions mask the characteristics of the patient.</a:t>
            </a:r>
          </a:p>
          <a:p>
            <a:r>
              <a:rPr lang="en-US" b="1" dirty="0" smtClean="0">
                <a:latin typeface="Times New Roman" pitchFamily="18" charset="0"/>
                <a:cs typeface="Times New Roman" pitchFamily="18" charset="0"/>
              </a:rPr>
              <a:t> In such cases the physician finds the prominent common symptoms with a few modalities and concomitants.  These cases need the help of clinical repertories for selecting the simillimum</a:t>
            </a:r>
            <a:endParaRPr lang="en-US"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1487473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04800"/>
            <a:ext cx="8229600" cy="1143000"/>
          </a:xfrm>
        </p:spPr>
        <p:txBody>
          <a:bodyPr/>
          <a:lstStyle/>
          <a:p>
            <a:pPr eaLnBrk="1" hangingPunct="1"/>
            <a:r>
              <a:rPr lang="en-US" sz="3300" b="1" i="1" u="sng" dirty="0" smtClean="0">
                <a:latin typeface="Times New Roman" pitchFamily="18" charset="0"/>
                <a:cs typeface="Times New Roman" pitchFamily="18" charset="0"/>
              </a:rPr>
              <a:t>ORIGIN OF CONCEPT OF CLINICAL REPERTORIES</a:t>
            </a:r>
          </a:p>
        </p:txBody>
      </p:sp>
      <p:sp>
        <p:nvSpPr>
          <p:cNvPr id="6147" name="Rectangle 3"/>
          <p:cNvSpPr>
            <a:spLocks noGrp="1" noChangeArrowheads="1"/>
          </p:cNvSpPr>
          <p:nvPr>
            <p:ph type="body" idx="1"/>
          </p:nvPr>
        </p:nvSpPr>
        <p:spPr/>
        <p:txBody>
          <a:bodyPr/>
          <a:lstStyle/>
          <a:p>
            <a:pPr eaLnBrk="1" hangingPunct="1"/>
            <a:r>
              <a:rPr lang="en-US" sz="2600" b="1" dirty="0" smtClean="0">
                <a:latin typeface="Times New Roman" pitchFamily="18" charset="0"/>
                <a:cs typeface="Times New Roman" pitchFamily="18" charset="0"/>
              </a:rPr>
              <a:t>In spite of emphasis on individualization and prescription based on characteristic expressions, the emergence of clinical repertories could not be prevented in homoeopathic practice as early as Hahnemann’s time.  </a:t>
            </a:r>
          </a:p>
          <a:p>
            <a:pPr eaLnBrk="1" hangingPunct="1"/>
            <a:r>
              <a:rPr lang="en-US" sz="2600" b="1" dirty="0" smtClean="0">
                <a:latin typeface="Times New Roman" pitchFamily="18" charset="0"/>
                <a:cs typeface="Times New Roman" pitchFamily="18" charset="0"/>
              </a:rPr>
              <a:t>The grouping of the medicines according to the name of diseases, though discouraged by many stalwarts has given birth to clinical repertories.  </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1011192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p:txBody>
          <a:bodyPr>
            <a:normAutofit fontScale="92500"/>
          </a:bodyPr>
          <a:lstStyle/>
          <a:p>
            <a:pPr eaLnBrk="1" hangingPunct="1"/>
            <a:r>
              <a:rPr lang="en-US" b="1" dirty="0" smtClean="0">
                <a:latin typeface="Times New Roman" pitchFamily="18" charset="0"/>
                <a:cs typeface="Times New Roman" pitchFamily="18" charset="0"/>
              </a:rPr>
              <a:t>The greatest modern exponent of this practice is the late Dr J. Crompton Burnett, who has brought once more to light the vast therapeutic treasures which had been allowed to lie forgotten in the works of the great masters.  </a:t>
            </a:r>
          </a:p>
          <a:p>
            <a:pPr eaLnBrk="1" hangingPunct="1">
              <a:buNone/>
            </a:pPr>
            <a:endParaRPr lang="en-US" b="1" dirty="0" smtClean="0">
              <a:latin typeface="Times New Roman" pitchFamily="18" charset="0"/>
              <a:cs typeface="Times New Roman" pitchFamily="18" charset="0"/>
            </a:endParaRPr>
          </a:p>
          <a:p>
            <a:pPr eaLnBrk="1" hangingPunct="1"/>
            <a:r>
              <a:rPr lang="en-US" b="1" dirty="0" smtClean="0">
                <a:latin typeface="Times New Roman" pitchFamily="18" charset="0"/>
                <a:cs typeface="Times New Roman" pitchFamily="18" charset="0"/>
              </a:rPr>
              <a:t>The use of </a:t>
            </a:r>
            <a:r>
              <a:rPr lang="en-US" b="1" dirty="0" err="1" smtClean="0">
                <a:latin typeface="Times New Roman" pitchFamily="18" charset="0"/>
                <a:cs typeface="Times New Roman" pitchFamily="18" charset="0"/>
              </a:rPr>
              <a:t>nosological</a:t>
            </a:r>
            <a:r>
              <a:rPr lang="en-US" b="1" dirty="0" smtClean="0">
                <a:latin typeface="Times New Roman" pitchFamily="18" charset="0"/>
                <a:cs typeface="Times New Roman" pitchFamily="18" charset="0"/>
              </a:rPr>
              <a:t> correspondence is one method </a:t>
            </a:r>
            <a:r>
              <a:rPr lang="en-US" b="1" dirty="0" err="1" smtClean="0">
                <a:latin typeface="Times New Roman" pitchFamily="18" charset="0"/>
                <a:cs typeface="Times New Roman" pitchFamily="18" charset="0"/>
              </a:rPr>
              <a:t>bymeans</a:t>
            </a:r>
            <a:r>
              <a:rPr lang="en-US" b="1" dirty="0" smtClean="0">
                <a:latin typeface="Times New Roman" pitchFamily="18" charset="0"/>
                <a:cs typeface="Times New Roman" pitchFamily="18" charset="0"/>
              </a:rPr>
              <a:t> of which a similar, if not the most similar, remedy may be discovered.</a:t>
            </a:r>
          </a:p>
          <a:p>
            <a:pPr eaLnBrk="1" hangingPunct="1"/>
            <a:endParaRPr lang="en-US" b="1" dirty="0" smtClean="0">
              <a:latin typeface="Times New Roman" pitchFamily="18" charset="0"/>
              <a:cs typeface="Times New Roman" pitchFamily="18" charset="0"/>
            </a:endParaRPr>
          </a:p>
        </p:txBody>
      </p:sp>
      <p:sp>
        <p:nvSpPr>
          <p:cNvPr id="7171" name="Rectangle 4"/>
          <p:cNvSpPr>
            <a:spLocks noGrp="1" noChangeArrowheads="1"/>
          </p:cNvSpPr>
          <p:nvPr>
            <p:ph type="title"/>
          </p:nvPr>
        </p:nvSpPr>
        <p:spPr>
          <a:noFill/>
        </p:spPr>
        <p:txBody>
          <a:bodyPr/>
          <a:lstStyle/>
          <a:p>
            <a:pPr algn="l" eaLnBrk="1" hangingPunct="1"/>
            <a:r>
              <a:rPr lang="en-US" sz="3300" b="1" i="1" u="sng" dirty="0" smtClean="0">
                <a:latin typeface="Times New Roman" pitchFamily="18" charset="0"/>
                <a:cs typeface="Times New Roman" pitchFamily="18" charset="0"/>
              </a:rPr>
              <a:t>ORIGIN OF CONCEPT OF CLINICAL REPERTORIES (</a:t>
            </a:r>
            <a:r>
              <a:rPr lang="en-US" sz="3300" b="1" i="1" u="sng" dirty="0" err="1" smtClean="0">
                <a:latin typeface="Times New Roman" pitchFamily="18" charset="0"/>
                <a:cs typeface="Times New Roman" pitchFamily="18" charset="0"/>
              </a:rPr>
              <a:t>Contd</a:t>
            </a:r>
            <a:r>
              <a:rPr lang="en-US" sz="3300" b="1" i="1" u="sng" dirty="0" smtClean="0">
                <a:latin typeface="Times New Roman" pitchFamily="18" charset="0"/>
                <a:cs typeface="Times New Roman" pitchFamily="18" charset="0"/>
              </a:rPr>
              <a:t>…)</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1235789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143000"/>
          </a:xfrm>
        </p:spPr>
        <p:txBody>
          <a:bodyPr/>
          <a:lstStyle/>
          <a:p>
            <a:pPr algn="l" eaLnBrk="1" hangingPunct="1"/>
            <a:r>
              <a:rPr lang="en-US" sz="3300" b="1" i="1" u="sng" dirty="0" smtClean="0">
                <a:latin typeface="Times New Roman" pitchFamily="18" charset="0"/>
                <a:cs typeface="Times New Roman" pitchFamily="18" charset="0"/>
              </a:rPr>
              <a:t>ORIGIN OF CONCEPT OF CLINICAL REPERTORIES (</a:t>
            </a:r>
            <a:r>
              <a:rPr lang="en-US" sz="3300" b="1" i="1" u="sng" dirty="0" err="1" smtClean="0">
                <a:latin typeface="Times New Roman" pitchFamily="18" charset="0"/>
                <a:cs typeface="Times New Roman" pitchFamily="18" charset="0"/>
              </a:rPr>
              <a:t>Contd</a:t>
            </a:r>
            <a:r>
              <a:rPr lang="en-US" sz="3300" b="1" i="1" u="sng" dirty="0" smtClean="0">
                <a:latin typeface="Times New Roman" pitchFamily="18" charset="0"/>
                <a:cs typeface="Times New Roman" pitchFamily="18" charset="0"/>
              </a:rPr>
              <a:t>…)</a:t>
            </a:r>
          </a:p>
        </p:txBody>
      </p:sp>
      <p:sp>
        <p:nvSpPr>
          <p:cNvPr id="8195" name="Text Box 4"/>
          <p:cNvSpPr>
            <a:spLocks noGrp="1" noChangeArrowheads="1"/>
          </p:cNvSpPr>
          <p:nvPr>
            <p:ph type="body" idx="1"/>
          </p:nvPr>
        </p:nvSpPr>
        <p:spPr>
          <a:xfrm>
            <a:off x="152400" y="1219200"/>
            <a:ext cx="8839200" cy="4924444"/>
          </a:xfrm>
          <a:noFill/>
        </p:spPr>
        <p:txBody>
          <a:bodyPr>
            <a:normAutofit fontScale="92500" lnSpcReduction="20000"/>
          </a:bodyPr>
          <a:lstStyle/>
          <a:p>
            <a:pPr>
              <a:lnSpc>
                <a:spcPct val="90000"/>
              </a:lnSpc>
              <a:spcBef>
                <a:spcPct val="0"/>
              </a:spcBef>
            </a:pPr>
            <a:endParaRPr lang="en-US" b="1" dirty="0" smtClean="0">
              <a:latin typeface="Times New Roman" pitchFamily="18" charset="0"/>
              <a:cs typeface="Times New Roman" pitchFamily="18" charset="0"/>
            </a:endParaRPr>
          </a:p>
          <a:p>
            <a:pPr>
              <a:lnSpc>
                <a:spcPct val="90000"/>
              </a:lnSpc>
              <a:spcBef>
                <a:spcPct val="0"/>
              </a:spcBef>
            </a:pPr>
            <a:r>
              <a:rPr lang="en-US" b="1" dirty="0" smtClean="0">
                <a:latin typeface="Times New Roman" pitchFamily="18" charset="0"/>
                <a:cs typeface="Times New Roman" pitchFamily="18" charset="0"/>
              </a:rPr>
              <a:t>All ways of finding indications are open to practitioners and the clinical avenue is one of them. </a:t>
            </a:r>
          </a:p>
          <a:p>
            <a:pPr>
              <a:lnSpc>
                <a:spcPct val="90000"/>
              </a:lnSpc>
              <a:spcBef>
                <a:spcPct val="0"/>
              </a:spcBef>
              <a:buNone/>
            </a:pPr>
            <a:r>
              <a:rPr lang="en-US" b="1" dirty="0" smtClean="0">
                <a:latin typeface="Times New Roman" pitchFamily="18" charset="0"/>
                <a:cs typeface="Times New Roman" pitchFamily="18" charset="0"/>
              </a:rPr>
              <a:t> </a:t>
            </a:r>
          </a:p>
          <a:p>
            <a:pPr>
              <a:lnSpc>
                <a:spcPct val="90000"/>
              </a:lnSpc>
              <a:spcBef>
                <a:spcPct val="0"/>
              </a:spcBef>
            </a:pPr>
            <a:r>
              <a:rPr lang="en-US" b="1" dirty="0" err="1" smtClean="0">
                <a:latin typeface="Times New Roman" pitchFamily="18" charset="0"/>
                <a:cs typeface="Times New Roman" pitchFamily="18" charset="0"/>
              </a:rPr>
              <a:t>J.H.</a:t>
            </a:r>
            <a:r>
              <a:rPr lang="en-US" b="1" dirty="0" smtClean="0">
                <a:latin typeface="Times New Roman" pitchFamily="18" charset="0"/>
                <a:cs typeface="Times New Roman" pitchFamily="18" charset="0"/>
              </a:rPr>
              <a:t> Clarke has described it like this, “Certain diseases come to have certain remedies assigned to them and all the patients who are found to be suffering from any given disease must be dosed with one of the remedies credited to it.” </a:t>
            </a:r>
          </a:p>
          <a:p>
            <a:pPr>
              <a:lnSpc>
                <a:spcPct val="90000"/>
              </a:lnSpc>
              <a:spcBef>
                <a:spcPct val="0"/>
              </a:spcBef>
              <a:buNone/>
            </a:pPr>
            <a:endParaRPr lang="en-US" b="1" dirty="0" smtClean="0">
              <a:latin typeface="Times New Roman" pitchFamily="18" charset="0"/>
              <a:cs typeface="Times New Roman" pitchFamily="18" charset="0"/>
            </a:endParaRPr>
          </a:p>
          <a:p>
            <a:pPr>
              <a:lnSpc>
                <a:spcPct val="90000"/>
              </a:lnSpc>
              <a:spcBef>
                <a:spcPct val="0"/>
              </a:spcBef>
            </a:pPr>
            <a:r>
              <a:rPr lang="en-US" b="1" dirty="0" smtClean="0">
                <a:latin typeface="Times New Roman" pitchFamily="18" charset="0"/>
                <a:cs typeface="Times New Roman" pitchFamily="18" charset="0"/>
              </a:rPr>
              <a:t>Master Hahnemann was certainly not happy with such kind of practice; he described it as, “Treating the names of the diseases with names of therapeutic actions”.  </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3194478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eaLnBrk="1" hangingPunct="1"/>
            <a:r>
              <a:rPr lang="en-US" sz="3300" b="1" i="1" u="sng" dirty="0" smtClean="0">
                <a:latin typeface="Times New Roman" pitchFamily="18" charset="0"/>
                <a:cs typeface="Times New Roman" pitchFamily="18" charset="0"/>
              </a:rPr>
              <a:t>ORIGIN OF CONCEPT OF CLINICAL REPERTORIES(</a:t>
            </a:r>
            <a:r>
              <a:rPr lang="en-US" sz="3300" b="1" i="1" u="sng" dirty="0" err="1" smtClean="0">
                <a:latin typeface="Times New Roman" pitchFamily="18" charset="0"/>
                <a:cs typeface="Times New Roman" pitchFamily="18" charset="0"/>
              </a:rPr>
              <a:t>Contd</a:t>
            </a:r>
            <a:r>
              <a:rPr lang="en-US" sz="3300" b="1" i="1" u="sng" dirty="0" smtClean="0">
                <a:latin typeface="Times New Roman" pitchFamily="18" charset="0"/>
                <a:cs typeface="Times New Roman" pitchFamily="18" charset="0"/>
              </a:rPr>
              <a:t>…)</a:t>
            </a:r>
          </a:p>
        </p:txBody>
      </p:sp>
      <p:sp>
        <p:nvSpPr>
          <p:cNvPr id="9219" name="Rectangle 3"/>
          <p:cNvSpPr>
            <a:spLocks noGrp="1" noChangeArrowheads="1"/>
          </p:cNvSpPr>
          <p:nvPr>
            <p:ph type="body" idx="1"/>
          </p:nvPr>
        </p:nvSpPr>
        <p:spPr>
          <a:xfrm>
            <a:off x="381000" y="1905000"/>
            <a:ext cx="8153400" cy="4238644"/>
          </a:xfrm>
        </p:spPr>
        <p:txBody>
          <a:bodyPr>
            <a:normAutofit lnSpcReduction="10000"/>
          </a:bodyPr>
          <a:lstStyle/>
          <a:p>
            <a:pPr>
              <a:lnSpc>
                <a:spcPct val="90000"/>
              </a:lnSpc>
              <a:spcBef>
                <a:spcPct val="0"/>
              </a:spcBef>
            </a:pPr>
            <a:r>
              <a:rPr lang="en-US" b="1" dirty="0" smtClean="0">
                <a:latin typeface="Times New Roman" pitchFamily="18" charset="0"/>
                <a:cs typeface="Times New Roman" pitchFamily="18" charset="0"/>
              </a:rPr>
              <a:t>Such a kind of practice was much </a:t>
            </a:r>
            <a:r>
              <a:rPr lang="en-US" b="1" dirty="0" err="1" smtClean="0">
                <a:latin typeface="Times New Roman" pitchFamily="18" charset="0"/>
                <a:cs typeface="Times New Roman" pitchFamily="18" charset="0"/>
              </a:rPr>
              <a:t>favoured</a:t>
            </a:r>
            <a:r>
              <a:rPr lang="en-US" b="1" dirty="0" smtClean="0">
                <a:latin typeface="Times New Roman" pitchFamily="18" charset="0"/>
                <a:cs typeface="Times New Roman" pitchFamily="18" charset="0"/>
              </a:rPr>
              <a:t> by Dr J. Crompton Burnett. </a:t>
            </a:r>
          </a:p>
          <a:p>
            <a:pPr>
              <a:lnSpc>
                <a:spcPct val="90000"/>
              </a:lnSpc>
              <a:spcBef>
                <a:spcPct val="0"/>
              </a:spcBef>
              <a:buNone/>
            </a:pPr>
            <a:r>
              <a:rPr lang="en-US" b="1" dirty="0" smtClean="0">
                <a:latin typeface="Times New Roman" pitchFamily="18" charset="0"/>
                <a:cs typeface="Times New Roman" pitchFamily="18" charset="0"/>
              </a:rPr>
              <a:t> </a:t>
            </a:r>
          </a:p>
          <a:p>
            <a:pPr>
              <a:lnSpc>
                <a:spcPct val="90000"/>
              </a:lnSpc>
              <a:spcBef>
                <a:spcPct val="0"/>
              </a:spcBef>
            </a:pPr>
            <a:r>
              <a:rPr lang="en-US" b="1" dirty="0" smtClean="0">
                <a:latin typeface="Times New Roman" pitchFamily="18" charset="0"/>
                <a:cs typeface="Times New Roman" pitchFamily="18" charset="0"/>
              </a:rPr>
              <a:t>He expresses it as, “The fact is we need any and every way of finding the right remedy; the simple simile, the simple symptomatic </a:t>
            </a:r>
            <a:r>
              <a:rPr lang="en-US" b="1" i="1" dirty="0" smtClean="0">
                <a:latin typeface="Times New Roman" pitchFamily="18" charset="0"/>
                <a:cs typeface="Times New Roman" pitchFamily="18" charset="0"/>
              </a:rPr>
              <a:t>similimum</a:t>
            </a:r>
            <a:r>
              <a:rPr lang="en-US" b="1" dirty="0" smtClean="0">
                <a:latin typeface="Times New Roman" pitchFamily="18" charset="0"/>
                <a:cs typeface="Times New Roman" pitchFamily="18" charset="0"/>
              </a:rPr>
              <a:t> and the farthest reach of all – the </a:t>
            </a:r>
            <a:r>
              <a:rPr lang="en-US" b="1" dirty="0" err="1" smtClean="0">
                <a:latin typeface="Times New Roman" pitchFamily="18" charset="0"/>
                <a:cs typeface="Times New Roman" pitchFamily="18" charset="0"/>
              </a:rPr>
              <a:t>pathologica</a:t>
            </a:r>
            <a:r>
              <a:rPr lang="en-US" b="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similimum</a:t>
            </a:r>
            <a:r>
              <a:rPr lang="en-US" b="1" dirty="0" smtClean="0">
                <a:latin typeface="Times New Roman" pitchFamily="18" charset="0"/>
                <a:cs typeface="Times New Roman" pitchFamily="18" charset="0"/>
              </a:rPr>
              <a:t>, and I maintain that we are still within the lines of Homoeopathy that is an expansive, progressive, science.”</a:t>
            </a:r>
          </a:p>
          <a:p>
            <a:pPr eaLnBrk="1" hangingPunct="1">
              <a:lnSpc>
                <a:spcPct val="90000"/>
              </a:lnSpc>
            </a:pPr>
            <a:endParaRPr lang="en-US" b="1" dirty="0" smtClean="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3164352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eaLnBrk="1" hangingPunct="1"/>
            <a:r>
              <a:rPr lang="en-US" sz="3300" b="1" i="1" u="sng" dirty="0" smtClean="0">
                <a:latin typeface="Times New Roman" pitchFamily="18" charset="0"/>
                <a:cs typeface="Times New Roman" pitchFamily="18" charset="0"/>
              </a:rPr>
              <a:t>ORIGIN OF CONCEPT OF CLINICAL REPERTORIES (</a:t>
            </a:r>
            <a:r>
              <a:rPr lang="en-US" sz="3300" b="1" i="1" u="sng" dirty="0" err="1" smtClean="0">
                <a:latin typeface="Times New Roman" pitchFamily="18" charset="0"/>
                <a:cs typeface="Times New Roman" pitchFamily="18" charset="0"/>
              </a:rPr>
              <a:t>Contd</a:t>
            </a:r>
            <a:r>
              <a:rPr lang="en-US" sz="3300" b="1" i="1" u="sng" dirty="0" smtClean="0">
                <a:latin typeface="Times New Roman" pitchFamily="18" charset="0"/>
                <a:cs typeface="Times New Roman" pitchFamily="18" charset="0"/>
              </a:rPr>
              <a:t>…)</a:t>
            </a:r>
          </a:p>
        </p:txBody>
      </p:sp>
      <p:sp>
        <p:nvSpPr>
          <p:cNvPr id="10243" name="Rectangle 3"/>
          <p:cNvSpPr>
            <a:spLocks noGrp="1" noChangeArrowheads="1"/>
          </p:cNvSpPr>
          <p:nvPr>
            <p:ph type="body" idx="1"/>
          </p:nvPr>
        </p:nvSpPr>
        <p:spPr/>
        <p:txBody>
          <a:bodyPr>
            <a:normAutofit fontScale="92500"/>
          </a:bodyPr>
          <a:lstStyle/>
          <a:p>
            <a:pPr eaLnBrk="1" hangingPunct="1"/>
            <a:r>
              <a:rPr lang="en-US" b="1" dirty="0" smtClean="0">
                <a:latin typeface="Times New Roman" pitchFamily="18" charset="0"/>
                <a:cs typeface="Times New Roman" pitchFamily="18" charset="0"/>
              </a:rPr>
              <a:t>As early as in 1869 Bell’s diarrhea and in 1873 </a:t>
            </a:r>
            <a:r>
              <a:rPr lang="en-US" b="1" dirty="0" err="1" smtClean="0">
                <a:latin typeface="Times New Roman" pitchFamily="18" charset="0"/>
                <a:cs typeface="Times New Roman" pitchFamily="18" charset="0"/>
              </a:rPr>
              <a:t>Berridge’s</a:t>
            </a:r>
            <a:r>
              <a:rPr lang="en-US" b="1" dirty="0" smtClean="0">
                <a:latin typeface="Times New Roman" pitchFamily="18" charset="0"/>
                <a:cs typeface="Times New Roman" pitchFamily="18" charset="0"/>
              </a:rPr>
              <a:t> Eye, two very useful clinical </a:t>
            </a:r>
            <a:r>
              <a:rPr lang="en-US" b="1" u="sng" dirty="0" smtClean="0">
                <a:latin typeface="Times New Roman" pitchFamily="18" charset="0"/>
                <a:cs typeface="Times New Roman" pitchFamily="18" charset="0"/>
              </a:rPr>
              <a:t>regional repertories</a:t>
            </a:r>
            <a:r>
              <a:rPr lang="en-US" b="1" dirty="0" smtClean="0">
                <a:latin typeface="Times New Roman" pitchFamily="18" charset="0"/>
                <a:cs typeface="Times New Roman" pitchFamily="18" charset="0"/>
              </a:rPr>
              <a:t> were published. </a:t>
            </a:r>
          </a:p>
          <a:p>
            <a:pPr eaLnBrk="1" hangingPunct="1">
              <a:buNone/>
            </a:pPr>
            <a:endParaRPr lang="en-US" b="1" dirty="0" smtClean="0">
              <a:latin typeface="Times New Roman" pitchFamily="18" charset="0"/>
              <a:cs typeface="Times New Roman" pitchFamily="18" charset="0"/>
            </a:endParaRPr>
          </a:p>
          <a:p>
            <a:pPr eaLnBrk="1" hangingPunct="1"/>
            <a:r>
              <a:rPr lang="en-US" b="1" dirty="0" smtClean="0">
                <a:latin typeface="Times New Roman" pitchFamily="18" charset="0"/>
                <a:cs typeface="Times New Roman" pitchFamily="18" charset="0"/>
              </a:rPr>
              <a:t> Though the concept of such practice was conceived by Burnett he could not compile separate repertory for that purpose and hence the credit for authoring the first useful Clinical Repertory goes to J.H. Clarke.</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2972136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sz="3300" b="1" i="1" u="sng" dirty="0" smtClean="0">
                <a:latin typeface="Times New Roman" pitchFamily="18" charset="0"/>
                <a:cs typeface="Times New Roman" pitchFamily="18" charset="0"/>
              </a:rPr>
              <a:t>ORIGIN OF CONCEPT OF CLINICAL REPERTORIES (</a:t>
            </a:r>
            <a:r>
              <a:rPr lang="en-US" sz="3300" b="1" i="1" u="sng" dirty="0" err="1" smtClean="0">
                <a:latin typeface="Times New Roman" pitchFamily="18" charset="0"/>
                <a:cs typeface="Times New Roman" pitchFamily="18" charset="0"/>
              </a:rPr>
              <a:t>Contd</a:t>
            </a:r>
            <a:r>
              <a:rPr lang="en-US" sz="3300" b="1" i="1" u="sng" dirty="0" smtClean="0">
                <a:latin typeface="Times New Roman" pitchFamily="18" charset="0"/>
                <a:cs typeface="Times New Roman" pitchFamily="18" charset="0"/>
              </a:rPr>
              <a:t>…)</a:t>
            </a:r>
          </a:p>
        </p:txBody>
      </p:sp>
      <p:sp>
        <p:nvSpPr>
          <p:cNvPr id="11267" name="Rectangle 3"/>
          <p:cNvSpPr>
            <a:spLocks noGrp="1" noChangeArrowheads="1"/>
          </p:cNvSpPr>
          <p:nvPr>
            <p:ph type="body" idx="1"/>
          </p:nvPr>
        </p:nvSpPr>
        <p:spPr/>
        <p:txBody>
          <a:bodyPr/>
          <a:lstStyle/>
          <a:p>
            <a:pPr eaLnBrk="1" hangingPunct="1"/>
            <a:endParaRPr lang="en-US" sz="2600" b="1" dirty="0" smtClean="0">
              <a:latin typeface="Times New Roman" pitchFamily="18" charset="0"/>
              <a:cs typeface="Times New Roman" pitchFamily="18" charset="0"/>
            </a:endParaRPr>
          </a:p>
          <a:p>
            <a:pPr eaLnBrk="1" hangingPunct="1"/>
            <a:r>
              <a:rPr lang="en-US" sz="2600" b="1" dirty="0" smtClean="0">
                <a:latin typeface="Times New Roman" pitchFamily="18" charset="0"/>
                <a:cs typeface="Times New Roman" pitchFamily="18" charset="0"/>
              </a:rPr>
              <a:t>Though many Clinical Repertoires are available these days, tow of them are well known as General Clinical Repertory.  They are – </a:t>
            </a:r>
            <a:r>
              <a:rPr lang="en-US" sz="2600" b="1" dirty="0" smtClean="0">
                <a:solidFill>
                  <a:schemeClr val="accent3">
                    <a:lumMod val="75000"/>
                  </a:schemeClr>
                </a:solidFill>
                <a:latin typeface="Times New Roman" pitchFamily="18" charset="0"/>
                <a:cs typeface="Times New Roman" pitchFamily="18" charset="0"/>
              </a:rPr>
              <a:t>A </a:t>
            </a:r>
            <a:r>
              <a:rPr lang="en-US" sz="2600" b="1" i="1" dirty="0" smtClean="0">
                <a:solidFill>
                  <a:schemeClr val="accent3">
                    <a:lumMod val="75000"/>
                  </a:schemeClr>
                </a:solidFill>
                <a:latin typeface="Times New Roman" pitchFamily="18" charset="0"/>
                <a:cs typeface="Times New Roman" pitchFamily="18" charset="0"/>
              </a:rPr>
              <a:t>Clinical Repertory</a:t>
            </a:r>
            <a:r>
              <a:rPr lang="en-US" sz="2600" b="1" dirty="0" smtClean="0">
                <a:solidFill>
                  <a:schemeClr val="accent3">
                    <a:lumMod val="75000"/>
                  </a:schemeClr>
                </a:solidFill>
                <a:latin typeface="Times New Roman" pitchFamily="18" charset="0"/>
                <a:cs typeface="Times New Roman" pitchFamily="18" charset="0"/>
              </a:rPr>
              <a:t> by J.H. Clarke and </a:t>
            </a:r>
            <a:r>
              <a:rPr lang="en-US" sz="2600" b="1" i="1" dirty="0" smtClean="0">
                <a:solidFill>
                  <a:schemeClr val="accent3">
                    <a:lumMod val="75000"/>
                  </a:schemeClr>
                </a:solidFill>
                <a:latin typeface="Times New Roman" pitchFamily="18" charset="0"/>
                <a:cs typeface="Times New Roman" pitchFamily="18" charset="0"/>
              </a:rPr>
              <a:t>Materia Medica with Repertory</a:t>
            </a:r>
            <a:r>
              <a:rPr lang="en-US" sz="2600" b="1" dirty="0" smtClean="0">
                <a:solidFill>
                  <a:schemeClr val="accent3">
                    <a:lumMod val="75000"/>
                  </a:schemeClr>
                </a:solidFill>
                <a:latin typeface="Times New Roman" pitchFamily="18" charset="0"/>
                <a:cs typeface="Times New Roman" pitchFamily="18" charset="0"/>
              </a:rPr>
              <a:t> by O.E. </a:t>
            </a:r>
            <a:r>
              <a:rPr lang="en-US" sz="2600" b="1" dirty="0" err="1" smtClean="0">
                <a:solidFill>
                  <a:schemeClr val="accent3">
                    <a:lumMod val="75000"/>
                  </a:schemeClr>
                </a:solidFill>
                <a:latin typeface="Times New Roman" pitchFamily="18" charset="0"/>
                <a:cs typeface="Times New Roman" pitchFamily="18" charset="0"/>
              </a:rPr>
              <a:t>Boericke</a:t>
            </a:r>
            <a:r>
              <a:rPr lang="en-US" sz="2600" b="1" dirty="0" smtClean="0">
                <a:solidFill>
                  <a:schemeClr val="accent3">
                    <a:lumMod val="75000"/>
                  </a:schemeClr>
                </a:solidFill>
                <a:latin typeface="Times New Roman" pitchFamily="18" charset="0"/>
                <a:cs typeface="Times New Roman" pitchFamily="18" charset="0"/>
              </a:rPr>
              <a:t>.  </a:t>
            </a:r>
          </a:p>
          <a:p>
            <a:pPr eaLnBrk="1" hangingPunct="1">
              <a:buNone/>
            </a:pPr>
            <a:endParaRPr lang="en-US" sz="2600" b="1" dirty="0" smtClean="0">
              <a:solidFill>
                <a:schemeClr val="accent3">
                  <a:lumMod val="75000"/>
                </a:schemeClr>
              </a:solidFill>
              <a:latin typeface="Times New Roman" pitchFamily="18" charset="0"/>
              <a:cs typeface="Times New Roman" pitchFamily="18" charset="0"/>
            </a:endParaRPr>
          </a:p>
          <a:p>
            <a:pPr eaLnBrk="1" hangingPunct="1"/>
            <a:r>
              <a:rPr lang="en-US" sz="2600" b="1" dirty="0" smtClean="0">
                <a:latin typeface="Times New Roman" pitchFamily="18" charset="0"/>
                <a:cs typeface="Times New Roman" pitchFamily="18" charset="0"/>
              </a:rPr>
              <a:t>There are many useful Regional Clinical Repertories which help the practitioners to find a similar remedy.</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2812090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950</Words>
  <Application>Microsoft Office PowerPoint</Application>
  <PresentationFormat>On-screen Show (4:3)</PresentationFormat>
  <Paragraphs>98</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Impact</vt:lpstr>
      <vt:lpstr>Times New Roman</vt:lpstr>
      <vt:lpstr>Wingdings</vt:lpstr>
      <vt:lpstr>1_Office Theme</vt:lpstr>
      <vt:lpstr>CLINICAL REPERTORIES</vt:lpstr>
      <vt:lpstr>PowerPoint Presentation</vt:lpstr>
      <vt:lpstr>PowerPoint Presentation</vt:lpstr>
      <vt:lpstr>ORIGIN OF CONCEPT OF CLINICAL REPERTORIES</vt:lpstr>
      <vt:lpstr>ORIGIN OF CONCEPT OF CLINICAL REPERTORIES (Contd…)</vt:lpstr>
      <vt:lpstr>ORIGIN OF CONCEPT OF CLINICAL REPERTORIES (Contd…)</vt:lpstr>
      <vt:lpstr>ORIGIN OF CONCEPT OF CLINICAL REPERTORIES(Contd…)</vt:lpstr>
      <vt:lpstr>ORIGIN OF CONCEPT OF CLINICAL REPERTORIES (Contd…)</vt:lpstr>
      <vt:lpstr>ORIGIN OF CONCEPT OF CLINICAL REPERTORIES (Contd…)</vt:lpstr>
      <vt:lpstr>PowerPoint Presentation</vt:lpstr>
      <vt:lpstr>SCOPE AND LIMITATION</vt:lpstr>
      <vt:lpstr>SCOPE</vt:lpstr>
      <vt:lpstr>SCOPE (Contd…)</vt:lpstr>
      <vt:lpstr>SCOPE (Contd…)</vt:lpstr>
      <vt:lpstr>LIMITATION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REPERTORIES</dc:title>
  <dc:creator>me</dc:creator>
  <cp:lastModifiedBy>Lib Lab One</cp:lastModifiedBy>
  <cp:revision>12</cp:revision>
  <dcterms:created xsi:type="dcterms:W3CDTF">2006-08-16T00:00:00Z</dcterms:created>
  <dcterms:modified xsi:type="dcterms:W3CDTF">2020-11-24T11:18:25Z</dcterms:modified>
</cp:coreProperties>
</file>